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69912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3082368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692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32148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264820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F5007AB-D6D3-4456-B447-88F00ADD0EDA}" type="datetimeFigureOut">
              <a:rPr lang="pt-BR" smtClean="0"/>
              <a:t>11/02/2019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74101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F5007AB-D6D3-4456-B447-88F00ADD0EDA}" type="datetimeFigureOut">
              <a:rPr lang="pt-BR" smtClean="0"/>
              <a:t>11/02/2019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30232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F5007AB-D6D3-4456-B447-88F00ADD0EDA}" type="datetimeFigureOut">
              <a:rPr lang="pt-BR" smtClean="0"/>
              <a:t>11/02/2019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298614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F5007AB-D6D3-4456-B447-88F00ADD0EDA}" type="datetimeFigureOut">
              <a:rPr lang="pt-BR" smtClean="0"/>
              <a:t>11/02/2019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286805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8F5007AB-D6D3-4456-B447-88F00ADD0EDA}" type="datetimeFigureOut">
              <a:rPr lang="pt-BR" smtClean="0"/>
              <a:t>11/02/2019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291500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8F5007AB-D6D3-4456-B447-88F00ADD0EDA}" type="datetimeFigureOut">
              <a:rPr lang="pt-BR" smtClean="0"/>
              <a:t>11/02/2019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1193EA-2CA8-452E-9765-B3DD85316474}" type="slidenum">
              <a:rPr lang="pt-BR" smtClean="0"/>
              <a:t>‹nº›</a:t>
            </a:fld>
            <a:endParaRPr lang="pt-BR"/>
          </a:p>
        </p:txBody>
      </p:sp>
    </p:spTree>
    <p:extLst>
      <p:ext uri="{BB962C8B-B14F-4D97-AF65-F5344CB8AC3E}">
        <p14:creationId xmlns:p14="http://schemas.microsoft.com/office/powerpoint/2010/main" val="50175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007AB-D6D3-4456-B447-88F00ADD0EDA}" type="datetimeFigureOut">
              <a:rPr lang="pt-BR" smtClean="0"/>
              <a:t>11/02/2019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193EA-2CA8-452E-9765-B3DD85316474}" type="slidenum">
              <a:rPr lang="pt-BR" smtClean="0"/>
              <a:t>‹nº›</a:t>
            </a:fld>
            <a:endParaRPr lang="pt-BR"/>
          </a:p>
        </p:txBody>
      </p:sp>
    </p:spTree>
    <p:extLst>
      <p:ext uri="{BB962C8B-B14F-4D97-AF65-F5344CB8AC3E}">
        <p14:creationId xmlns:p14="http://schemas.microsoft.com/office/powerpoint/2010/main" val="1086956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TEORIA CROMÁTICA</a:t>
            </a:r>
            <a:br>
              <a:rPr lang="pt-BR" dirty="0" smtClean="0"/>
            </a:br>
            <a:r>
              <a:rPr lang="pt-BR" sz="3200" dirty="0" smtClean="0"/>
              <a:t>AS CORES E SEU FUNCIONAMENTO</a:t>
            </a:r>
            <a:endParaRPr lang="pt-BR" sz="3200" dirty="0"/>
          </a:p>
        </p:txBody>
      </p:sp>
      <p:pic>
        <p:nvPicPr>
          <p:cNvPr id="4" name="Picture 2" descr="http://3.bp.blogspot.com/_NgqJFJRFPos/TLDxkCyD1WI/AAAAAAAAGqM/DpuPFb1pHoA/s1600/cor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9448" y="1561899"/>
            <a:ext cx="11153104"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514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05307" y="896592"/>
            <a:ext cx="10947042" cy="4832092"/>
          </a:xfrm>
          <a:prstGeom prst="rect">
            <a:avLst/>
          </a:prstGeom>
        </p:spPr>
        <p:txBody>
          <a:bodyPr wrap="square">
            <a:spAutoFit/>
          </a:bodyPr>
          <a:lstStyle/>
          <a:p>
            <a:pPr algn="just"/>
            <a:r>
              <a:rPr lang="pt-BR" sz="2800" b="1" dirty="0">
                <a:solidFill>
                  <a:srgbClr val="FF0000"/>
                </a:solidFill>
              </a:rPr>
              <a:t>CORES </a:t>
            </a:r>
            <a:r>
              <a:rPr lang="pt-BR" sz="2800" b="1" dirty="0" smtClean="0">
                <a:solidFill>
                  <a:srgbClr val="FF0000"/>
                </a:solidFill>
              </a:rPr>
              <a:t>COMPLEMENTARES:</a:t>
            </a:r>
            <a:r>
              <a:rPr lang="pt-BR" sz="2800" b="1" dirty="0" smtClean="0"/>
              <a:t> </a:t>
            </a:r>
            <a:r>
              <a:rPr lang="pt-BR" sz="2800" b="1" dirty="0"/>
              <a:t>Cores opostas no espectro cromático que, quando misturadas, resultam em preto. Sempre há uma cor complementar para cada cor dada. No espectro cromático as cores complementares estão diametralmente opostas umas às outras. As duplas de complementares mais comuns são formadas pelas cores amarelo-violeta, azul-laranja e verde-vermelho. </a:t>
            </a:r>
          </a:p>
          <a:p>
            <a:pPr algn="just"/>
            <a:r>
              <a:rPr lang="pt-BR" sz="2800" b="1" dirty="0"/>
              <a:t>Se analisarmos esses pares perceberemos que as três cores primárias sempre estão presentes. Assim como a mistura de C, M e </a:t>
            </a:r>
            <a:r>
              <a:rPr lang="pt-BR" sz="2800" b="1" dirty="0" err="1"/>
              <a:t>Yresultam</a:t>
            </a:r>
            <a:r>
              <a:rPr lang="pt-BR" sz="2800" b="1" dirty="0"/>
              <a:t> em um cinza escuro, também a mistura de duas complementares resulta na neutralização das primárias, processo conhecido como síntese subtrativa.</a:t>
            </a:r>
            <a:endParaRPr lang="pt-BR" sz="2800" dirty="0"/>
          </a:p>
        </p:txBody>
      </p:sp>
    </p:spTree>
    <p:extLst>
      <p:ext uri="{BB962C8B-B14F-4D97-AF65-F5344CB8AC3E}">
        <p14:creationId xmlns:p14="http://schemas.microsoft.com/office/powerpoint/2010/main" val="133254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09094" y="489397"/>
            <a:ext cx="11771289" cy="6001555"/>
          </a:xfrm>
        </p:spPr>
        <p:txBody>
          <a:bodyPr/>
          <a:lstStyle/>
          <a:p>
            <a:r>
              <a:rPr lang="pt-BR" b="1" dirty="0" smtClean="0"/>
              <a:t>Harmonia - </a:t>
            </a:r>
            <a:r>
              <a:rPr lang="pt-BR" dirty="0" smtClean="0"/>
              <a:t> </a:t>
            </a:r>
            <a:r>
              <a:rPr lang="pt-BR" dirty="0"/>
              <a:t>são esquemas para combinar as cores, </a:t>
            </a:r>
            <a:r>
              <a:rPr lang="pt-BR" dirty="0" smtClean="0"/>
              <a:t>podendo </a:t>
            </a:r>
            <a:r>
              <a:rPr lang="pt-BR" dirty="0"/>
              <a:t>criar ambientes interessantes e atrativos.</a:t>
            </a:r>
          </a:p>
        </p:txBody>
      </p:sp>
      <p:pic>
        <p:nvPicPr>
          <p:cNvPr id="1028" name="Picture 4" descr="http://2.bp.blogspot.com/_NgqJFJRFPos/TLHmr4_RrfI/AAAAAAAAGqQ/6fnQOp415co/s1600/quarto+lil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518" y="1287887"/>
            <a:ext cx="10934163" cy="547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4"/>
            <a:ext cx="6438363" cy="6035675"/>
          </a:xfrm>
        </p:spPr>
        <p:txBody>
          <a:bodyPr>
            <a:normAutofit/>
          </a:bodyPr>
          <a:lstStyle/>
          <a:p>
            <a:pPr algn="just"/>
            <a:r>
              <a:rPr lang="pt-BR" sz="3600" dirty="0"/>
              <a:t>A </a:t>
            </a:r>
            <a:r>
              <a:rPr lang="pt-BR" sz="3600" b="1" dirty="0"/>
              <a:t>harmonia análoga</a:t>
            </a:r>
            <a:r>
              <a:rPr lang="pt-BR" sz="3600" dirty="0"/>
              <a:t> é aquela em que se combinam uma cor primária e as duas adjacentes à ela no círculo de cores. Uma das cores é utilizada como dominante no conjunto (o vermelho das paredes da foto acima), e as outras são aplicadas em detalhes. É uma harmonia mais rica que a monocromática, mas também não apresenta uma cor de contraste.</a:t>
            </a:r>
          </a:p>
        </p:txBody>
      </p:sp>
      <p:pic>
        <p:nvPicPr>
          <p:cNvPr id="3074" name="Picture 2" descr="http://2.bp.blogspot.com/_NgqJFJRFPos/TLJvrawE-UI/AAAAAAAAGqc/A0WU0sLzNN8/s1600/harmonia_analog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76563" y="473167"/>
            <a:ext cx="4675188" cy="581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4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_NgqJFJRFPos/TLJZ4qoUhGI/AAAAAAAAGqU/KRYVLN23jiY/s1600/harmonia_complementa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90282"/>
            <a:ext cx="10515600" cy="4690821"/>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838200" y="320623"/>
            <a:ext cx="10515600" cy="1569660"/>
          </a:xfrm>
          <a:prstGeom prst="rect">
            <a:avLst/>
          </a:prstGeom>
        </p:spPr>
        <p:txBody>
          <a:bodyPr wrap="square">
            <a:spAutoFit/>
          </a:bodyPr>
          <a:lstStyle/>
          <a:p>
            <a:pPr algn="just"/>
            <a:r>
              <a:rPr lang="pt-BR" sz="2400" b="0" i="0" dirty="0" smtClean="0">
                <a:solidFill>
                  <a:srgbClr val="5E5E5E"/>
                </a:solidFill>
                <a:effectLst/>
                <a:latin typeface="Droid Sans"/>
              </a:rPr>
              <a:t> </a:t>
            </a:r>
            <a:r>
              <a:rPr lang="pt-BR" sz="2400" b="1" dirty="0" smtClean="0">
                <a:solidFill>
                  <a:srgbClr val="5E5E5E"/>
                </a:solidFill>
                <a:latin typeface="Droid Sans"/>
              </a:rPr>
              <a:t>H</a:t>
            </a:r>
            <a:r>
              <a:rPr lang="pt-BR" sz="2400" b="1" i="0" dirty="0" smtClean="0">
                <a:solidFill>
                  <a:srgbClr val="5E5E5E"/>
                </a:solidFill>
                <a:effectLst/>
                <a:latin typeface="Droid Sans"/>
              </a:rPr>
              <a:t>armonia </a:t>
            </a:r>
            <a:r>
              <a:rPr lang="pt-BR" sz="2400" b="1" i="0" dirty="0" smtClean="0">
                <a:solidFill>
                  <a:srgbClr val="5E5E5E"/>
                </a:solidFill>
                <a:effectLst/>
                <a:latin typeface="Droid Sans"/>
              </a:rPr>
              <a:t>complementar</a:t>
            </a:r>
            <a:r>
              <a:rPr lang="pt-BR" sz="2400" b="0" i="0" dirty="0" smtClean="0">
                <a:solidFill>
                  <a:srgbClr val="5E5E5E"/>
                </a:solidFill>
                <a:effectLst/>
                <a:latin typeface="Droid Sans"/>
              </a:rPr>
              <a:t>, busca-se o contraste com o uso de cores diametralmente opostas no círculo das cores. Uma combinação interessante é utilizar uma cor quente e uma fria não saturada, usando uma delas como dominante e a outra nos detalhes que se deseja destacar.</a:t>
            </a:r>
            <a:endParaRPr lang="pt-BR" sz="2400" dirty="0"/>
          </a:p>
        </p:txBody>
      </p:sp>
    </p:spTree>
    <p:extLst>
      <p:ext uri="{BB962C8B-B14F-4D97-AF65-F5344CB8AC3E}">
        <p14:creationId xmlns:p14="http://schemas.microsoft.com/office/powerpoint/2010/main" val="425868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820" y="365125"/>
            <a:ext cx="5607675" cy="6215980"/>
          </a:xfrm>
        </p:spPr>
        <p:txBody>
          <a:bodyPr>
            <a:normAutofit fontScale="90000"/>
          </a:bodyPr>
          <a:lstStyle/>
          <a:p>
            <a:r>
              <a:rPr lang="pt-BR" dirty="0"/>
              <a:t>Usando três cores </a:t>
            </a:r>
            <a:r>
              <a:rPr lang="pt-BR" dirty="0" smtClean="0"/>
              <a:t>equidistantes </a:t>
            </a:r>
            <a:r>
              <a:rPr lang="pt-BR" dirty="0"/>
              <a:t>no círculo das cores teremos uma combinação em </a:t>
            </a:r>
            <a:r>
              <a:rPr lang="pt-BR" b="1" dirty="0"/>
              <a:t>harmonia </a:t>
            </a:r>
            <a:r>
              <a:rPr lang="pt-BR" b="1" dirty="0" err="1" smtClean="0"/>
              <a:t>triádica</a:t>
            </a:r>
            <a:r>
              <a:rPr lang="pt-BR" dirty="0"/>
              <a:t> que apresenta grande contraste, mas ainda sim, equilíbrio. Novamente, usa-se uma cor como dominante e as outras duas para detalhes.</a:t>
            </a:r>
            <a:endParaRPr lang="pt-BR" dirty="0"/>
          </a:p>
        </p:txBody>
      </p:sp>
      <p:pic>
        <p:nvPicPr>
          <p:cNvPr id="1026" name="Picture 2" descr="http://1.bp.blogspot.com/_NgqJFJRFPos/TLJm6uYIgdI/AAAAAAAAGqY/jmIaqTRhRGY/s1600/harmonia_triadic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39495" y="210579"/>
            <a:ext cx="6172200" cy="637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84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95492" y="360608"/>
            <a:ext cx="5558307" cy="6375043"/>
          </a:xfrm>
        </p:spPr>
        <p:txBody>
          <a:bodyPr>
            <a:normAutofit fontScale="90000"/>
          </a:bodyPr>
          <a:lstStyle/>
          <a:p>
            <a:r>
              <a:rPr lang="pt-BR" sz="4000" dirty="0" smtClean="0"/>
              <a:t/>
            </a:r>
            <a:br>
              <a:rPr lang="pt-BR" sz="4000" dirty="0" smtClean="0"/>
            </a:br>
            <a:r>
              <a:rPr lang="pt-BR" sz="4000" dirty="0"/>
              <a:t/>
            </a:r>
            <a:br>
              <a:rPr lang="pt-BR" sz="4000" dirty="0"/>
            </a:br>
            <a:r>
              <a:rPr lang="pt-BR" sz="4000" dirty="0" smtClean="0"/>
              <a:t>A</a:t>
            </a:r>
            <a:r>
              <a:rPr lang="pt-BR" sz="4000" dirty="0"/>
              <a:t> </a:t>
            </a:r>
            <a:r>
              <a:rPr lang="pt-BR" sz="4000" b="1" dirty="0"/>
              <a:t>harmonia complementar dividida</a:t>
            </a:r>
            <a:r>
              <a:rPr lang="pt-BR" sz="4000" dirty="0"/>
              <a:t> é conseguida quando se utiliza uma cor em conjunto com as duas adjacentes à sua complementar no círculo das cores. Por exemplo, laranja, azul-violeta e azul-verde. Em relação à harmonia complementar, a dividida mantém o contraste, sem apresentar muita tensão visual.</a:t>
            </a:r>
            <a:r>
              <a:rPr lang="pt-BR" dirty="0"/>
              <a:t/>
            </a:r>
            <a:br>
              <a:rPr lang="pt-BR" dirty="0"/>
            </a:br>
            <a:r>
              <a:rPr lang="pt-BR" dirty="0"/>
              <a:t/>
            </a:r>
            <a:br>
              <a:rPr lang="pt-BR" dirty="0"/>
            </a:br>
            <a:endParaRPr lang="pt-BR" dirty="0"/>
          </a:p>
        </p:txBody>
      </p:sp>
      <p:pic>
        <p:nvPicPr>
          <p:cNvPr id="2050" name="Picture 2" descr="http://1.bp.blogspot.com/_NgqJFJRFPos/TLJ1IOo0SCI/AAAAAAAAGqk/y_MvmDS22m4/s1600/harmonia_complementar_dividid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910" y="141669"/>
            <a:ext cx="5556160" cy="6593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90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07582" y="365125"/>
            <a:ext cx="10246217" cy="6344768"/>
          </a:xfrm>
        </p:spPr>
        <p:txBody>
          <a:bodyPr>
            <a:normAutofit fontScale="70000" lnSpcReduction="20000"/>
          </a:bodyPr>
          <a:lstStyle/>
          <a:p>
            <a:pPr marL="0" indent="0" algn="just">
              <a:buNone/>
            </a:pPr>
            <a:r>
              <a:rPr lang="pt-BR" sz="3600" dirty="0"/>
              <a:t> </a:t>
            </a:r>
            <a:r>
              <a:rPr lang="pt-BR" sz="3600" b="1" dirty="0"/>
              <a:t>TEORIA CROMÁTICA </a:t>
            </a:r>
            <a:r>
              <a:rPr lang="pt-BR" sz="3600" b="1" dirty="0" smtClean="0"/>
              <a:t>– </a:t>
            </a:r>
          </a:p>
          <a:p>
            <a:pPr marL="0" indent="0" algn="just">
              <a:buNone/>
            </a:pPr>
            <a:endParaRPr lang="pt-BR" sz="3600" b="1" dirty="0" smtClean="0"/>
          </a:p>
          <a:p>
            <a:pPr marL="0" indent="0" algn="just">
              <a:buNone/>
            </a:pPr>
            <a:r>
              <a:rPr lang="pt-BR" sz="3600" b="1" dirty="0" smtClean="0"/>
              <a:t>TERMINOLOGIA :</a:t>
            </a:r>
          </a:p>
          <a:p>
            <a:pPr algn="just"/>
            <a:r>
              <a:rPr lang="pt-BR" sz="3600" b="1" dirty="0" smtClean="0">
                <a:solidFill>
                  <a:srgbClr val="FF0000"/>
                </a:solidFill>
              </a:rPr>
              <a:t>COR</a:t>
            </a:r>
            <a:r>
              <a:rPr lang="pt-BR" sz="3600" b="1" dirty="0">
                <a:solidFill>
                  <a:srgbClr val="FF0000"/>
                </a:solidFill>
              </a:rPr>
              <a:t>:</a:t>
            </a:r>
            <a:r>
              <a:rPr lang="pt-BR" sz="3600" b="1" dirty="0"/>
              <a:t> sensação provocada pela ação da luz que se converte em energia quando absorvida pela matéria</a:t>
            </a:r>
            <a:r>
              <a:rPr lang="pt-BR" sz="3600" b="1" dirty="0" smtClean="0"/>
              <a:t>, sendo </a:t>
            </a:r>
            <a:r>
              <a:rPr lang="pt-BR" sz="3600" b="1" dirty="0"/>
              <a:t>captada pelo órgão da visão. Grande parte desta radiação é absorvida pela atmosfera antes </a:t>
            </a:r>
            <a:r>
              <a:rPr lang="pt-BR" sz="3600" b="1" dirty="0" smtClean="0"/>
              <a:t>de alcançar </a:t>
            </a:r>
            <a:r>
              <a:rPr lang="pt-BR" sz="3600" b="1" dirty="0"/>
              <a:t>a Terra, como os raios ultravioletas e os infravermelhos. Apenas uma pequena faixa de </a:t>
            </a:r>
            <a:r>
              <a:rPr lang="pt-BR" sz="3600" b="1" dirty="0" smtClean="0"/>
              <a:t>radiação </a:t>
            </a:r>
            <a:r>
              <a:rPr lang="pt-BR" sz="3600" b="1" dirty="0"/>
              <a:t>é perceptível pela visão que, pela diferença de comprimento de onda ao longo do espectro </a:t>
            </a:r>
            <a:r>
              <a:rPr lang="pt-BR" sz="3600" b="1" dirty="0" smtClean="0"/>
              <a:t>eletromagnético</a:t>
            </a:r>
            <a:r>
              <a:rPr lang="pt-BR" sz="3600" b="1" dirty="0"/>
              <a:t>, é observada com diferentes sensações. À essa sensação dá-se o nome de matiz</a:t>
            </a:r>
            <a:r>
              <a:rPr lang="pt-BR" sz="3600" b="1" dirty="0" smtClean="0"/>
              <a:t>.</a:t>
            </a:r>
          </a:p>
          <a:p>
            <a:pPr algn="just"/>
            <a:endParaRPr lang="pt-BR" sz="3600" b="1" dirty="0">
              <a:solidFill>
                <a:srgbClr val="FF0000"/>
              </a:solidFill>
            </a:endParaRPr>
          </a:p>
          <a:p>
            <a:pPr algn="just"/>
            <a:r>
              <a:rPr lang="pt-BR" sz="3600" b="1" dirty="0" smtClean="0">
                <a:solidFill>
                  <a:srgbClr val="FF0000"/>
                </a:solidFill>
              </a:rPr>
              <a:t>ESPECTRO ELETROMAGNÉTICO:</a:t>
            </a:r>
            <a:r>
              <a:rPr lang="pt-BR" sz="3600" b="1" dirty="0" smtClean="0"/>
              <a:t> </a:t>
            </a:r>
            <a:r>
              <a:rPr lang="pt-BR" sz="3600" b="1" dirty="0"/>
              <a:t>Conjunto de radiações eletromagnéticas emitidas pelo sol; apenas </a:t>
            </a:r>
            <a:r>
              <a:rPr lang="pt-BR" sz="3600" b="1" dirty="0" smtClean="0"/>
              <a:t>uma pequena </a:t>
            </a:r>
            <a:r>
              <a:rPr lang="pt-BR" sz="3600" b="1" dirty="0"/>
              <a:t>parte dessas radiações é percebida na forma de luz pelo olho humano</a:t>
            </a:r>
            <a:r>
              <a:rPr lang="pt-BR" sz="3600" b="1" dirty="0" smtClean="0"/>
              <a:t>.</a:t>
            </a:r>
          </a:p>
          <a:p>
            <a:pPr algn="just"/>
            <a:endParaRPr lang="pt-BR" sz="3600" b="1" dirty="0">
              <a:solidFill>
                <a:srgbClr val="FF0000"/>
              </a:solidFill>
            </a:endParaRPr>
          </a:p>
          <a:p>
            <a:pPr algn="just"/>
            <a:r>
              <a:rPr lang="pt-BR" sz="3600" b="1" dirty="0" smtClean="0">
                <a:solidFill>
                  <a:srgbClr val="FF0000"/>
                </a:solidFill>
              </a:rPr>
              <a:t>ESPECTRO CROMÁTICO:</a:t>
            </a:r>
            <a:r>
              <a:rPr lang="pt-BR" sz="3600" b="1" dirty="0" smtClean="0"/>
              <a:t> </a:t>
            </a:r>
            <a:r>
              <a:rPr lang="pt-BR" sz="3600" b="1" dirty="0"/>
              <a:t>Conjunto de radiações luminosas percebidas pelo olho humano na forma de </a:t>
            </a:r>
            <a:r>
              <a:rPr lang="pt-BR" sz="3600" b="1" dirty="0" smtClean="0"/>
              <a:t>estímulos </a:t>
            </a:r>
            <a:r>
              <a:rPr lang="pt-BR" sz="3600" b="1" dirty="0"/>
              <a:t>cromáticos. Cada comprimento de onda (</a:t>
            </a:r>
            <a:r>
              <a:rPr lang="pt-BR" sz="3600" b="1" dirty="0" smtClean="0"/>
              <a:t>frequência</a:t>
            </a:r>
            <a:r>
              <a:rPr lang="pt-BR" sz="3600" b="1" dirty="0"/>
              <a:t>) corresponde a uma sensação ou matiz</a:t>
            </a:r>
            <a:r>
              <a:rPr lang="pt-BR" sz="3600" b="1" dirty="0" smtClean="0"/>
              <a:t>.</a:t>
            </a:r>
          </a:p>
          <a:p>
            <a:endParaRPr lang="pt-BR" sz="3600" b="1" dirty="0"/>
          </a:p>
          <a:p>
            <a:endParaRPr lang="pt-BR" dirty="0"/>
          </a:p>
        </p:txBody>
      </p:sp>
    </p:spTree>
    <p:extLst>
      <p:ext uri="{BB962C8B-B14F-4D97-AF65-F5344CB8AC3E}">
        <p14:creationId xmlns:p14="http://schemas.microsoft.com/office/powerpoint/2010/main" val="171846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605307"/>
            <a:ext cx="10515600" cy="5571656"/>
          </a:xfrm>
        </p:spPr>
        <p:txBody>
          <a:bodyPr>
            <a:normAutofit fontScale="85000" lnSpcReduction="20000"/>
          </a:bodyPr>
          <a:lstStyle/>
          <a:p>
            <a:pPr algn="just"/>
            <a:r>
              <a:rPr lang="pt-BR" b="1" dirty="0" smtClean="0">
                <a:solidFill>
                  <a:srgbClr val="FF0000"/>
                </a:solidFill>
              </a:rPr>
              <a:t>MATIZ:</a:t>
            </a:r>
            <a:r>
              <a:rPr lang="pt-BR" b="1" dirty="0" smtClean="0"/>
              <a:t> </a:t>
            </a:r>
            <a:r>
              <a:rPr lang="pt-BR" b="1" dirty="0"/>
              <a:t>A sensação cromática provocada por um estímulo luminoso. Corresponde à cor em seu </a:t>
            </a:r>
            <a:r>
              <a:rPr lang="pt-BR" b="1" dirty="0" err="1"/>
              <a:t>estadomais</a:t>
            </a:r>
            <a:r>
              <a:rPr lang="pt-BR" b="1" dirty="0"/>
              <a:t> intenso de saturação. A palavra cor designa tanto a percepção das sensações luminosas diretas como as radiações luminosas refletidas por determinados corpos que provocam o fenômeno cromático. Os estímulos, que causam as sensações cromáticas, estão divididos em 2 grupos: cores-luz e cores </a:t>
            </a:r>
            <a:r>
              <a:rPr lang="pt-BR" b="1" dirty="0" err="1"/>
              <a:t>pigmento.COR-LUZ</a:t>
            </a:r>
            <a:r>
              <a:rPr lang="pt-BR" b="1" dirty="0"/>
              <a:t> são os estímulos cromáticos que percebemos na forma de radiações luminosas perceptíveis pelo olho humano. Todas as cores do espectro podem ser reproduzidas a partir de suas três cores primárias, vermelho (</a:t>
            </a:r>
            <a:r>
              <a:rPr lang="pt-BR" b="1" dirty="0" err="1"/>
              <a:t>Red</a:t>
            </a:r>
            <a:r>
              <a:rPr lang="pt-BR" b="1" dirty="0"/>
              <a:t>), verde (G) e azul (B). A soma dessas três cores é designada como síntese aditiva, processo que comprova que a luz branca contém todas as cores. Ex.: disco de Newton.</a:t>
            </a:r>
            <a:endParaRPr lang="pt-BR" dirty="0"/>
          </a:p>
          <a:p>
            <a:pPr algn="just"/>
            <a:endParaRPr lang="pt-BR" b="1" dirty="0" smtClean="0"/>
          </a:p>
          <a:p>
            <a:pPr algn="just"/>
            <a:r>
              <a:rPr lang="pt-BR" b="1" dirty="0" smtClean="0">
                <a:solidFill>
                  <a:srgbClr val="FF0000"/>
                </a:solidFill>
              </a:rPr>
              <a:t>COR-PIGMENTO:</a:t>
            </a:r>
            <a:r>
              <a:rPr lang="pt-BR" b="1" dirty="0" smtClean="0"/>
              <a:t> </a:t>
            </a:r>
            <a:r>
              <a:rPr lang="pt-BR" b="1" dirty="0"/>
              <a:t>é a substância material que, conforme sua natureza, absorve, refrata ou reflete os </a:t>
            </a:r>
            <a:r>
              <a:rPr lang="pt-BR" b="1" dirty="0" smtClean="0"/>
              <a:t>raios luminosos </a:t>
            </a:r>
            <a:r>
              <a:rPr lang="pt-BR" b="1" dirty="0"/>
              <a:t>que se difundem sobre ela. Todas as cores do espectro podem ser obtidas através da </a:t>
            </a:r>
            <a:r>
              <a:rPr lang="pt-BR" b="1" dirty="0" smtClean="0"/>
              <a:t>mistura de </a:t>
            </a:r>
            <a:r>
              <a:rPr lang="pt-BR" b="1" dirty="0"/>
              <a:t>três cores primárias, amarelo (</a:t>
            </a:r>
            <a:r>
              <a:rPr lang="pt-BR" b="1" dirty="0" err="1"/>
              <a:t>Yellow</a:t>
            </a:r>
            <a:r>
              <a:rPr lang="pt-BR" b="1" dirty="0"/>
              <a:t>), Magenta (M) e </a:t>
            </a:r>
            <a:r>
              <a:rPr lang="pt-BR" b="1" dirty="0" err="1"/>
              <a:t>cian</a:t>
            </a:r>
            <a:r>
              <a:rPr lang="pt-BR" b="1" dirty="0"/>
              <a:t> (C), dosadas em proporções diferentes</a:t>
            </a:r>
            <a:r>
              <a:rPr lang="pt-BR" b="1" dirty="0" smtClean="0"/>
              <a:t>. Se </a:t>
            </a:r>
            <a:r>
              <a:rPr lang="pt-BR" b="1" dirty="0"/>
              <a:t>todas as cores primárias fossem absorvidas por completo por um objeto, obteríamos sua </a:t>
            </a:r>
            <a:r>
              <a:rPr lang="pt-BR" b="1" dirty="0" smtClean="0"/>
              <a:t>síntese subtrativa </a:t>
            </a:r>
            <a:r>
              <a:rPr lang="pt-BR" b="1" dirty="0"/>
              <a:t>- a soma de todas as cores resulta em preto (ausência de luz</a:t>
            </a:r>
            <a:r>
              <a:rPr lang="pt-BR" b="1" dirty="0" smtClean="0"/>
              <a:t>).</a:t>
            </a:r>
          </a:p>
          <a:p>
            <a:endParaRPr lang="pt-BR" b="1" dirty="0"/>
          </a:p>
          <a:p>
            <a:endParaRPr lang="pt-BR" b="1" dirty="0"/>
          </a:p>
          <a:p>
            <a:endParaRPr lang="pt-BR" b="1" dirty="0"/>
          </a:p>
        </p:txBody>
      </p:sp>
    </p:spTree>
    <p:extLst>
      <p:ext uri="{BB962C8B-B14F-4D97-AF65-F5344CB8AC3E}">
        <p14:creationId xmlns:p14="http://schemas.microsoft.com/office/powerpoint/2010/main" val="343849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489397"/>
            <a:ext cx="10515600" cy="5687566"/>
          </a:xfrm>
        </p:spPr>
        <p:txBody>
          <a:bodyPr>
            <a:normAutofit fontScale="92500"/>
          </a:bodyPr>
          <a:lstStyle/>
          <a:p>
            <a:pPr marL="0" indent="0" algn="just">
              <a:buNone/>
            </a:pPr>
            <a:r>
              <a:rPr lang="pt-BR" b="1" dirty="0">
                <a:solidFill>
                  <a:srgbClr val="FF0000"/>
                </a:solidFill>
              </a:rPr>
              <a:t>CORES </a:t>
            </a:r>
            <a:r>
              <a:rPr lang="pt-BR" b="1" dirty="0" smtClean="0">
                <a:solidFill>
                  <a:srgbClr val="FF0000"/>
                </a:solidFill>
              </a:rPr>
              <a:t>PRIMÁRIAS:</a:t>
            </a:r>
            <a:r>
              <a:rPr lang="pt-BR" b="1" dirty="0" smtClean="0"/>
              <a:t> </a:t>
            </a:r>
            <a:r>
              <a:rPr lang="pt-BR" b="1" dirty="0"/>
              <a:t>Cores puras, que não podem ser obtidas da mistura de outras cores. São três as cores básicas a partir das quais todas as outras cores podem ser obtidas. As cores primárias diferem no caso de impressão (cor-pigmento) ou projeção (cor-luz). Para impressão tem-se amarelo, magenta e ciano. Para a impressão de policromias são usadas as cores CMY acrescidas do preto (K), processo designado de </a:t>
            </a:r>
            <a:r>
              <a:rPr lang="pt-BR" b="1" dirty="0" err="1"/>
              <a:t>quadricromia</a:t>
            </a:r>
            <a:r>
              <a:rPr lang="pt-BR" b="1" dirty="0"/>
              <a:t> (“quatro cores”). Para projeções luminosas as cores vermelho (</a:t>
            </a:r>
            <a:r>
              <a:rPr lang="pt-BR" b="1" dirty="0" err="1"/>
              <a:t>Red</a:t>
            </a:r>
            <a:r>
              <a:rPr lang="pt-BR" b="1" dirty="0"/>
              <a:t>), verde(Green) e azul (Blue) são usadas na composição de imagens através da tecnologia de CRT (</a:t>
            </a:r>
            <a:r>
              <a:rPr lang="pt-BR" b="1" dirty="0" err="1"/>
              <a:t>Cathode</a:t>
            </a:r>
            <a:r>
              <a:rPr lang="pt-BR" b="1" dirty="0"/>
              <a:t> </a:t>
            </a:r>
            <a:r>
              <a:rPr lang="pt-BR" b="1" dirty="0" err="1"/>
              <a:t>RayTube</a:t>
            </a:r>
            <a:r>
              <a:rPr lang="pt-BR" b="1" dirty="0"/>
              <a:t> - tubo de raio catódico).CORES SECUNDÁRIAS Cores que resultam da mistura de duas cores primárias: laranja (amarelo + </a:t>
            </a:r>
            <a:r>
              <a:rPr lang="pt-BR" b="1" dirty="0" err="1"/>
              <a:t>ma-genta</a:t>
            </a:r>
            <a:r>
              <a:rPr lang="pt-BR" b="1" dirty="0"/>
              <a:t>), verde (amarelo + </a:t>
            </a:r>
            <a:r>
              <a:rPr lang="pt-BR" b="1" dirty="0" smtClean="0"/>
              <a:t>ciano) </a:t>
            </a:r>
            <a:r>
              <a:rPr lang="pt-BR" b="1" dirty="0"/>
              <a:t>e violeta ( magenta + </a:t>
            </a:r>
            <a:r>
              <a:rPr lang="pt-BR" b="1" dirty="0" smtClean="0"/>
              <a:t>ciano).</a:t>
            </a:r>
            <a:endParaRPr lang="pt-BR" b="1" dirty="0"/>
          </a:p>
          <a:p>
            <a:pPr marL="0" indent="0" algn="just">
              <a:buNone/>
            </a:pPr>
            <a:endParaRPr lang="pt-BR" b="1" dirty="0" smtClean="0"/>
          </a:p>
          <a:p>
            <a:pPr marL="0" indent="0" algn="just">
              <a:buNone/>
            </a:pPr>
            <a:r>
              <a:rPr lang="pt-BR" b="1" dirty="0" smtClean="0">
                <a:solidFill>
                  <a:srgbClr val="FF0000"/>
                </a:solidFill>
              </a:rPr>
              <a:t>CORES TERCIÁRIAS:</a:t>
            </a:r>
            <a:r>
              <a:rPr lang="pt-BR" b="1" dirty="0" smtClean="0"/>
              <a:t> </a:t>
            </a:r>
            <a:r>
              <a:rPr lang="pt-BR" b="1" dirty="0"/>
              <a:t>Cores obtidas pela mistura de uma cor primária e uma secundária próxima.</a:t>
            </a:r>
          </a:p>
          <a:p>
            <a:pPr marL="0" indent="0">
              <a:buNone/>
            </a:pPr>
            <a:endParaRPr lang="pt-BR" b="1" dirty="0" smtClean="0"/>
          </a:p>
          <a:p>
            <a:endParaRPr lang="pt-BR" dirty="0"/>
          </a:p>
        </p:txBody>
      </p:sp>
    </p:spTree>
    <p:extLst>
      <p:ext uri="{BB962C8B-B14F-4D97-AF65-F5344CB8AC3E}">
        <p14:creationId xmlns:p14="http://schemas.microsoft.com/office/powerpoint/2010/main" val="416344714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97</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Calibri</vt:lpstr>
      <vt:lpstr>Calibri Light</vt:lpstr>
      <vt:lpstr>Droid Sans</vt:lpstr>
      <vt:lpstr>Tema do Office</vt:lpstr>
      <vt:lpstr>TEORIA CROMÁTICA AS CORES E SEU FUNCIONAMENTO</vt:lpstr>
      <vt:lpstr>Apresentação do PowerPoint</vt:lpstr>
      <vt:lpstr>A harmonia análoga é aquela em que se combinam uma cor primária e as duas adjacentes à ela no círculo de cores. Uma das cores é utilizada como dominante no conjunto (o vermelho das paredes da foto acima), e as outras são aplicadas em detalhes. É uma harmonia mais rica que a monocromática, mas também não apresenta uma cor de contraste.</vt:lpstr>
      <vt:lpstr>Apresentação do PowerPoint</vt:lpstr>
      <vt:lpstr>Usando três cores equidistantes no círculo das cores teremos uma combinação em harmonia triádica que apresenta grande contraste, mas ainda sim, equilíbrio. Novamente, usa-se uma cor como dominante e as outras duas para detalhes.</vt:lpstr>
      <vt:lpstr>  A harmonia complementar dividida é conseguida quando se utiliza uma cor em conjunto com as duas adjacentes à sua complementar no círculo das cores. Por exemplo, laranja, azul-violeta e azul-verde. Em relação à harmonia complementar, a dividida mantém o contraste, sem apresentar muita tensão visual.  </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CROMÁTICA AS CORES E SEU FUNCIONAMENTO</dc:title>
  <dc:creator>Pessoal</dc:creator>
  <cp:lastModifiedBy>Pessoal</cp:lastModifiedBy>
  <cp:revision>5</cp:revision>
  <dcterms:created xsi:type="dcterms:W3CDTF">2019-02-11T13:22:46Z</dcterms:created>
  <dcterms:modified xsi:type="dcterms:W3CDTF">2019-02-11T14:53:31Z</dcterms:modified>
</cp:coreProperties>
</file>